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3" r:id="rId1"/>
    <p:sldMasterId id="2147483711" r:id="rId2"/>
  </p:sldMasterIdLst>
  <p:notesMasterIdLst>
    <p:notesMasterId r:id="rId24"/>
  </p:notesMasterIdLst>
  <p:sldIdLst>
    <p:sldId id="256" r:id="rId3"/>
    <p:sldId id="396" r:id="rId4"/>
    <p:sldId id="397" r:id="rId5"/>
    <p:sldId id="398" r:id="rId6"/>
    <p:sldId id="399" r:id="rId7"/>
    <p:sldId id="344" r:id="rId8"/>
    <p:sldId id="401" r:id="rId9"/>
    <p:sldId id="402" r:id="rId10"/>
    <p:sldId id="403" r:id="rId11"/>
    <p:sldId id="404" r:id="rId12"/>
    <p:sldId id="405" r:id="rId13"/>
    <p:sldId id="406" r:id="rId14"/>
    <p:sldId id="407" r:id="rId15"/>
    <p:sldId id="408" r:id="rId16"/>
    <p:sldId id="293" r:id="rId17"/>
    <p:sldId id="264" r:id="rId18"/>
    <p:sldId id="325" r:id="rId19"/>
    <p:sldId id="331" r:id="rId20"/>
    <p:sldId id="333" r:id="rId21"/>
    <p:sldId id="327" r:id="rId22"/>
    <p:sldId id="332" r:id="rId23"/>
  </p:sldIdLst>
  <p:sldSz cx="9144000" cy="6858000" type="screen4x3"/>
  <p:notesSz cx="6858000" cy="9144000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84381" autoAdjust="0"/>
    <p:restoredTop sz="97253" autoAdjust="0"/>
  </p:normalViewPr>
  <p:slideViewPr>
    <p:cSldViewPr>
      <p:cViewPr varScale="1">
        <p:scale>
          <a:sx n="79" d="100"/>
          <a:sy n="79" d="100"/>
        </p:scale>
        <p:origin x="2102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60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fld id="{228DF6C4-BA56-4003-9A0F-4D8DBCB3C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9631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454D65-697F-4A95-90F0-7EB52558A53C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485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2F88A1-856F-4EFC-AA6F-7519785B6C85}" type="slidenum">
              <a:rPr lang="en-US" smtClean="0">
                <a:solidFill>
                  <a:srgbClr val="000000"/>
                </a:solidFill>
              </a:rPr>
              <a:pPr/>
              <a:t>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758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D945D1-F264-4802-AE8F-DAA55F03937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78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3B833B-658A-4994-8576-E562D7F5A634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98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E0B5CB-12CE-413F-AC26-DACEDF5A1196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304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FFBECB-5885-4DDC-9748-2A4E0725E6F8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41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A5BA1D-043F-4031-B676-6E59770517E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757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2AC616-5667-49C2-A81C-B74B5219C297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2960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D27D16-A17F-470B-B829-976BB84CC59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210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>
              <a:defRPr/>
            </a:pPr>
            <a:endParaRPr lang="en-US" sz="240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rtl="0">
                <a:defRPr/>
              </a:pPr>
              <a:endParaRPr lang="en-US" sz="240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0">
                <a:defRPr/>
              </a:pPr>
              <a:endParaRPr lang="en-US" sz="240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rtl="0">
                <a:defRPr/>
              </a:pPr>
              <a:endParaRPr lang="en-US" sz="240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0">
                <a:defRPr/>
              </a:pPr>
              <a:endParaRPr lang="en-US" sz="240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0">
                <a:defRPr/>
              </a:pPr>
              <a:endParaRPr lang="en-US" sz="2400"/>
            </a:p>
          </p:txBody>
        </p:sp>
      </p:grpSp>
      <p:sp>
        <p:nvSpPr>
          <p:cNvPr id="31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8D01C41B-376E-400A-9041-C8DE63985A8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6DD14-0F2E-4B8A-ACB2-3F26B067CAB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C6426-A399-42FA-9EA2-2D78A7AE209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26707-900C-4F15-81CB-1CF363F28DC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7A621-E4B8-46C2-A951-E8032E64DAF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1346A-93EF-4953-86A9-F0EB542783C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F2566-6E78-41BE-8525-BF14453E977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9D910-20E4-4ABB-B6E3-FD84C41930C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3B50A-EC20-48ED-9A70-89E1051D16C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3DC2B-B9FB-4D72-B6F3-1FDDCF01712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60E8E-3F82-4960-9265-52E9A65019D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>
              <a:defRPr/>
            </a:pPr>
            <a:endParaRPr lang="en-US" sz="2400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95288" y="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rtl="0">
                <a:defRPr/>
              </a:pPr>
              <a:endParaRPr lang="en-US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rtl="0">
                <a:defRPr/>
              </a:pPr>
              <a:endParaRPr lang="en-US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rtl="0">
                <a:defRPr/>
              </a:pPr>
              <a:endParaRPr lang="en-US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rtl="0">
                <a:defRPr/>
              </a:pPr>
              <a:endParaRPr lang="en-US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0">
                <a:defRPr/>
              </a:pPr>
              <a:endParaRPr lang="en-US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sp>
        <p:nvSpPr>
          <p:cNvPr id="31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5650" y="1341438"/>
            <a:ext cx="7696200" cy="17272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255838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 smtClean="0">
                <a:cs typeface="Arial" charset="0"/>
              </a:defRPr>
            </a:lvl1pPr>
          </a:lstStyle>
          <a:p>
            <a:pPr>
              <a:defRPr/>
            </a:pPr>
            <a:fld id="{436F3E1A-0173-4319-AB88-37F49B820A5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0FC30A45-8B03-4319-BE1E-AD52F446F53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D4927AF1-BBF5-4F66-B451-904A6D746E8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7F4B110B-3AC1-4E28-A8B1-7BF8DA44C22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DEF2C952-DE29-43BB-84BF-633F39A819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79D19CB9-1260-46E3-B5CA-0946BFEE4EC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0FF96462-9481-4EEC-8CD4-9EA368B9BCF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8688817A-55E9-4C26-94EB-9C7714C1C5A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D1CF332A-D5EF-4D43-BFBF-42186899D2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1C12BC48-D4EB-4E7D-8F8B-3D359E97327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892D060D-7CD6-4AE6-A82C-29D0050262A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000">
                <a:latin typeface="Arial" charset="0"/>
              </a:defRPr>
            </a:lvl1pPr>
          </a:lstStyle>
          <a:p>
            <a:pPr>
              <a:defRPr/>
            </a:pPr>
            <a:fld id="{255580D2-06E1-4755-95B4-F2505FF1B71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47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30728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0">
                <a:defRPr/>
              </a:pPr>
              <a:endParaRPr lang="en-US" sz="2400"/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0">
                <a:defRPr/>
              </a:pPr>
              <a:endParaRPr lang="en-US" sz="2400"/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0">
                <a:defRPr/>
              </a:pPr>
              <a:endParaRPr lang="en-US" sz="2400"/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0">
                <a:defRPr/>
              </a:pPr>
              <a:endParaRPr lang="en-US" sz="2400"/>
            </a:p>
          </p:txBody>
        </p:sp>
      </p:grpSp>
      <p:sp>
        <p:nvSpPr>
          <p:cNvPr id="30733" name="Rectangle 13"/>
          <p:cNvSpPr>
            <a:spLocks noChangeArrowheads="1"/>
          </p:cNvSpPr>
          <p:nvPr userDrawn="1"/>
        </p:nvSpPr>
        <p:spPr bwMode="auto">
          <a:xfrm>
            <a:off x="4479925" y="32464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400">
          <a:solidFill>
            <a:schemeClr val="tx1"/>
          </a:solidFill>
          <a:latin typeface="+mn-lt"/>
          <a:cs typeface="+mn-cs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FB7067D-24D8-476C-866A-CE95D944856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3319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30728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0">
                <a:defRPr/>
              </a:pPr>
              <a:endParaRPr lang="en-US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0">
                <a:defRPr/>
              </a:pPr>
              <a:endParaRPr lang="en-US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0">
                <a:defRPr/>
              </a:pPr>
              <a:endParaRPr lang="en-US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0">
                <a:defRPr/>
              </a:pPr>
              <a:endParaRPr lang="en-US" sz="240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469900" indent="-469900" algn="r" rtl="1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377950" indent="-468313" algn="r" rtl="1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400">
          <a:solidFill>
            <a:schemeClr val="tx1"/>
          </a:solidFill>
          <a:latin typeface="+mn-lt"/>
          <a:cs typeface="+mn-cs"/>
        </a:defRPr>
      </a:lvl3pPr>
      <a:lvl4pPr marL="1827213" indent="-43815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297113" indent="-468313" algn="r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5pPr>
      <a:lvl6pPr marL="2754313" indent="-468313" algn="r" rtl="1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6pPr>
      <a:lvl7pPr marL="3211513" indent="-468313" algn="r" rtl="1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7pPr>
      <a:lvl8pPr marL="3668713" indent="-468313" algn="r" rtl="1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8pPr>
      <a:lvl9pPr marL="4125913" indent="-468313" algn="r" rtl="1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aimshore.wordpress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17700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e-IL" b="1" dirty="0"/>
              <a:t> </a:t>
            </a:r>
            <a:r>
              <a:rPr lang="he-IL" sz="4400" b="1" dirty="0"/>
              <a:t>היש קשר בין ערכים מספריים של מלים בשפת הקודש והמציאות הפיזית?</a:t>
            </a:r>
            <a:endParaRPr lang="en-US" sz="4400" b="1" dirty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887586"/>
          </a:xfrm>
        </p:spPr>
        <p:txBody>
          <a:bodyPr>
            <a:normAutofit fontScale="25000" lnSpcReduction="20000"/>
          </a:bodyPr>
          <a:lstStyle/>
          <a:p>
            <a:pPr algn="ctr" eaLnBrk="1" hangingPunct="1">
              <a:lnSpc>
                <a:spcPct val="80000"/>
              </a:lnSpc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170000"/>
              </a:lnSpc>
            </a:pPr>
            <a:r>
              <a:rPr lang="he-IL" sz="5500" b="1" dirty="0">
                <a:latin typeface="Times New Roman" pitchFamily="18" charset="0"/>
                <a:cs typeface="Times New Roman" pitchFamily="18" charset="0"/>
              </a:rPr>
              <a:t>חיים שור (פרופסור אמריטוס)</a:t>
            </a:r>
          </a:p>
          <a:p>
            <a:pPr algn="ctr" eaLnBrk="1" hangingPunct="1">
              <a:lnSpc>
                <a:spcPct val="170000"/>
              </a:lnSpc>
            </a:pPr>
            <a:r>
              <a:rPr lang="he-IL" sz="5500" b="1" dirty="0">
                <a:latin typeface="Times New Roman" pitchFamily="18" charset="0"/>
                <a:cs typeface="Times New Roman" pitchFamily="18" charset="0"/>
              </a:rPr>
              <a:t>המחלקה להנדסת תעשיה וניהול. אוניברסיטת בן-גוריון בנגב</a:t>
            </a:r>
            <a:endParaRPr lang="en-US" sz="5500" b="1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899592" y="530120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dirty="0">
                <a:solidFill>
                  <a:schemeClr val="bg2"/>
                </a:solidFill>
              </a:rPr>
              <a:t>כנס מדע ותודעה. אוניברסיטת בר-אילן. נובמבר 16, 2015 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"הצהרות" על הקשר בין לשון הקודש והמציאות הפיזית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68552"/>
          </a:xfrm>
        </p:spPr>
        <p:txBody>
          <a:bodyPr/>
          <a:lstStyle/>
          <a:p>
            <a:pPr lvl="0" algn="r" rtl="1"/>
            <a:r>
              <a:rPr lang="he-IL" sz="2400" dirty="0"/>
              <a:t>"כך היה הקב"ה מביט בתורה ובורא את העולם" (</a:t>
            </a:r>
            <a:r>
              <a:rPr lang="he-IL" sz="2400" b="1" dirty="0"/>
              <a:t>מדרש רבה</a:t>
            </a:r>
            <a:r>
              <a:rPr lang="he-IL" sz="2400" dirty="0"/>
              <a:t>, בראשית, פרשה א');</a:t>
            </a:r>
          </a:p>
          <a:p>
            <a:pPr lvl="0" algn="r" rtl="1" eaLnBrk="1" hangingPunct="1">
              <a:buClr>
                <a:srgbClr val="660000"/>
              </a:buClr>
            </a:pPr>
            <a:r>
              <a:rPr lang="he-IL" sz="2400" dirty="0"/>
              <a:t>"בשלושים ושתים נתיבות פליאות חכמה חקק יה יהוה צבאות...וברא את עולמו...עשר ספירות בלי מה ועשרים ושתים אותיות יסוד.." (</a:t>
            </a:r>
            <a:r>
              <a:rPr lang="he-IL" sz="2400" b="1" dirty="0"/>
              <a:t>ספר היצירה</a:t>
            </a:r>
            <a:r>
              <a:rPr lang="he-IL" sz="2400" dirty="0"/>
              <a:t>)</a:t>
            </a:r>
          </a:p>
          <a:p>
            <a:pPr lvl="0" algn="r" rtl="1"/>
            <a:r>
              <a:rPr lang="he-IL" sz="2400" dirty="0"/>
              <a:t>"יודע היה בצלאל לצרף אותיות שנבראו בהם שמים וארץ" (</a:t>
            </a:r>
            <a:r>
              <a:rPr lang="he-IL" sz="2400" b="1" dirty="0"/>
              <a:t>מסכת ברכות, 55א');</a:t>
            </a:r>
          </a:p>
          <a:p>
            <a:pPr lvl="0" algn="r" rtl="1"/>
            <a:r>
              <a:rPr lang="he-IL" sz="2400" dirty="0"/>
              <a:t>"ידוע מהספרות הקבלית, שאותיות הא"ב נבראו תחילה. לאחר מכן, על ידי שימוש באותיות, ברא הקב"ה את כל העולמות, שנאמר "בראשית ברא את" (</a:t>
            </a:r>
            <a:r>
              <a:rPr lang="he-IL" sz="2400" b="1" dirty="0"/>
              <a:t>אור תורה</a:t>
            </a:r>
            <a:r>
              <a:rPr lang="he-IL" sz="2400" dirty="0"/>
              <a:t>, הרב דוב באר, המגיד ממזריץ').</a:t>
            </a:r>
            <a:endParaRPr lang="en-US" sz="2400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541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he-IL" dirty="0"/>
              <a:t>דוגמאות מעשיות (חלקן ממקורותינו)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he-IL" dirty="0"/>
              <a:t>הריון (הושע ט11): 271 יום </a:t>
            </a:r>
          </a:p>
          <a:p>
            <a:pPr marL="0" indent="0" algn="r" rtl="1">
              <a:buNone/>
            </a:pPr>
            <a:r>
              <a:rPr lang="he-IL" dirty="0"/>
              <a:t>(מדרש רבה, פרשת בראשית, 20). </a:t>
            </a:r>
          </a:p>
          <a:p>
            <a:pPr marL="0" indent="0" algn="r" rtl="1">
              <a:buNone/>
            </a:pPr>
            <a:r>
              <a:rPr lang="he-IL" dirty="0">
                <a:ea typeface="Times New Roman" panose="02020603050405020304" pitchFamily="18" charset="0"/>
                <a:cs typeface="Arial" panose="020B0604020202020204" pitchFamily="34" charset="0"/>
              </a:rPr>
              <a:t>המחקר האחרון בנושא של משך ההריון האנושי:</a:t>
            </a:r>
          </a:p>
          <a:p>
            <a:pPr marL="0" indent="0">
              <a:buNone/>
            </a:pPr>
            <a:r>
              <a:rPr lang="en-US" sz="2000" dirty="0" err="1"/>
              <a:t>Mittendorf</a:t>
            </a:r>
            <a:r>
              <a:rPr lang="en-US" sz="2000" dirty="0"/>
              <a:t> R, Williams MA, </a:t>
            </a:r>
            <a:r>
              <a:rPr lang="en-US" sz="2000" dirty="0" err="1"/>
              <a:t>Berkey</a:t>
            </a:r>
            <a:r>
              <a:rPr lang="en-US" sz="2000" dirty="0"/>
              <a:t> CS, Cotter PF </a:t>
            </a:r>
            <a:r>
              <a:rPr lang="en-US" sz="2000" b="1" dirty="0"/>
              <a:t>1990</a:t>
            </a:r>
            <a:r>
              <a:rPr lang="en-US" sz="2000" dirty="0"/>
              <a:t>. The Length of Uncomplicated Human Gestation</a:t>
            </a:r>
            <a:r>
              <a:rPr lang="en-US" sz="2000" i="1" dirty="0"/>
              <a:t>. </a:t>
            </a:r>
            <a:r>
              <a:rPr lang="en-US" sz="2000" i="1" dirty="0" err="1"/>
              <a:t>Obstet</a:t>
            </a:r>
            <a:r>
              <a:rPr lang="en-US" sz="2000" i="1" dirty="0"/>
              <a:t> </a:t>
            </a:r>
            <a:r>
              <a:rPr lang="en-US" sz="2000" i="1" dirty="0" err="1"/>
              <a:t>Gyneco</a:t>
            </a:r>
            <a:r>
              <a:rPr lang="en-US" sz="2000" i="1" dirty="0"/>
              <a:t> </a:t>
            </a:r>
            <a:r>
              <a:rPr lang="en-US" sz="2000" dirty="0"/>
              <a:t>75:929-32. PMID 2342739.</a:t>
            </a:r>
            <a:endParaRPr lang="he-IL" sz="20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r" rtl="1">
              <a:buNone/>
            </a:pPr>
            <a:r>
              <a:rPr lang="he-IL" dirty="0">
                <a:latin typeface="Arial" panose="020B0604020202020204" pitchFamily="34" charset="0"/>
                <a:ea typeface="Times New Roman" panose="02020603050405020304" pitchFamily="18" charset="0"/>
              </a:rPr>
              <a:t>הגיעו למסקנה שאורך הריון ממוצע של לידה ראשונה הוא  274 יום, של לידה שניה ויותר 269 יום והממוצע הוא...271.5!!!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60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80120"/>
          </a:xfrm>
        </p:spPr>
        <p:txBody>
          <a:bodyPr/>
          <a:lstStyle/>
          <a:p>
            <a:pPr rtl="1"/>
            <a:r>
              <a:rPr lang="he-IL" sz="4000" dirty="0">
                <a:solidFill>
                  <a:srgbClr val="420000"/>
                </a:solidFill>
              </a:rPr>
              <a:t>דוגמאות מעשיות ממקורותינו</a:t>
            </a:r>
            <a:br>
              <a:rPr lang="he-IL" sz="4000" dirty="0">
                <a:solidFill>
                  <a:srgbClr val="420000"/>
                </a:solidFill>
              </a:rPr>
            </a:br>
            <a:r>
              <a:rPr lang="he-IL" sz="4000" dirty="0">
                <a:solidFill>
                  <a:srgbClr val="420000"/>
                </a:solidFill>
              </a:rPr>
              <a:t> (המשך)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he-IL" b="1" dirty="0"/>
              <a:t>שנה:</a:t>
            </a:r>
            <a:r>
              <a:rPr lang="he-IL" dirty="0"/>
              <a:t> 355. השנה העברית הממוצעת, בהתבסס על חודש הירח הממוצע, היא (יום):</a:t>
            </a:r>
          </a:p>
          <a:p>
            <a:pPr marL="438150" lvl="1" indent="0" algn="r" rtl="1">
              <a:buNone/>
            </a:pPr>
            <a:r>
              <a:rPr lang="en-US" dirty="0"/>
              <a:t>(12)*(29.53059)= 354.367</a:t>
            </a:r>
          </a:p>
          <a:p>
            <a:pPr algn="r" rtl="1"/>
            <a:r>
              <a:rPr lang="he-IL" b="1" dirty="0"/>
              <a:t>אוזן:</a:t>
            </a:r>
            <a:r>
              <a:rPr lang="he-IL" dirty="0"/>
              <a:t> מלשון איזון (התגלה בשלהי המאה ה-19)</a:t>
            </a:r>
          </a:p>
          <a:p>
            <a:pPr algn="r" rtl="1"/>
            <a:r>
              <a:rPr lang="he-IL" b="1" dirty="0"/>
              <a:t>הרבה:</a:t>
            </a:r>
            <a:r>
              <a:rPr lang="he-IL" dirty="0"/>
              <a:t> רבי שמואל מתייחס לפסוק "הרבה ארבה את עצבונך" (בראשית ג16): "רבי שמואל אומר כל שהוא הרבה ארבה כל שהוא במאתים ושנים עשר יום חי" (מדרש רבה, בראשית 20).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101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rtl="1">
              <a:buNone/>
            </a:pPr>
            <a:endParaRPr lang="he-IL" dirty="0"/>
          </a:p>
          <a:p>
            <a:pPr marL="0" indent="0" algn="ctr" rtl="1">
              <a:buNone/>
            </a:pPr>
            <a:r>
              <a:rPr lang="he-IL" dirty="0"/>
              <a:t>היתכן שקיים קשר עמוק יותר ורחב יותר בין מילות שפת הקודש והמציאות הפיזית? </a:t>
            </a:r>
          </a:p>
          <a:p>
            <a:pPr marL="0" indent="0" algn="ctr" rtl="1">
              <a:buNone/>
            </a:pPr>
            <a:endParaRPr lang="he-IL" dirty="0"/>
          </a:p>
          <a:p>
            <a:pPr marL="0" indent="0" algn="ctr" rtl="1">
              <a:buNone/>
            </a:pPr>
            <a:r>
              <a:rPr lang="he-IL" dirty="0"/>
              <a:t>בכלל, איך בודקים </a:t>
            </a:r>
            <a:r>
              <a:rPr lang="he-IL" u="sng" dirty="0"/>
              <a:t>באופן מדעי</a:t>
            </a:r>
            <a:r>
              <a:rPr lang="he-IL" dirty="0"/>
              <a:t> </a:t>
            </a:r>
            <a:r>
              <a:rPr lang="he-IL" b="1" dirty="0"/>
              <a:t>השערה הזויה</a:t>
            </a:r>
            <a:r>
              <a:rPr lang="he-IL" dirty="0"/>
              <a:t> שכזאת?</a:t>
            </a:r>
            <a:endParaRPr lang="en-US" dirty="0"/>
          </a:p>
          <a:p>
            <a:pPr marL="0" indent="0" algn="ctr" rt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713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620713"/>
            <a:ext cx="8229600" cy="1790700"/>
          </a:xfrm>
        </p:spPr>
        <p:txBody>
          <a:bodyPr/>
          <a:lstStyle/>
          <a:p>
            <a:pPr algn="ctr" eaLnBrk="1" hangingPunct="1"/>
            <a:br>
              <a:rPr lang="he-IL" sz="4000" dirty="0"/>
            </a:br>
            <a:br>
              <a:rPr lang="he-IL" sz="4000" dirty="0"/>
            </a:br>
            <a:r>
              <a:rPr lang="he-IL" sz="4000" dirty="0"/>
              <a:t>מקורות לדוגמאות שיובאו בהרצאה:</a:t>
            </a:r>
            <a:br>
              <a:rPr lang="he-IL" sz="4000" dirty="0"/>
            </a:br>
            <a:endParaRPr lang="en-US" sz="4000" dirty="0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768552"/>
          </a:xfrm>
        </p:spPr>
        <p:txBody>
          <a:bodyPr/>
          <a:lstStyle/>
          <a:p>
            <a:pPr algn="l" rtl="0" eaLnBrk="1" hangingPunct="1"/>
            <a:r>
              <a:rPr lang="en-US" sz="2800" dirty="0">
                <a:cs typeface="+mj-cs"/>
              </a:rPr>
              <a:t>Shore, H. (2007, 2008, 2012).</a:t>
            </a:r>
          </a:p>
          <a:p>
            <a:pPr marL="0" indent="-457200" algn="ctr" rtl="0" eaLnBrk="1" hangingPunct="1">
              <a:buNone/>
            </a:pPr>
            <a:r>
              <a:rPr lang="en-US" sz="2800" b="1" i="1" dirty="0">
                <a:cs typeface="+mj-cs"/>
              </a:rPr>
              <a:t>Coincidences in the Bible and in Biblical Hebrew</a:t>
            </a:r>
            <a:endParaRPr lang="en-US" sz="2800" b="1" dirty="0">
              <a:cs typeface="+mj-cs"/>
            </a:endParaRPr>
          </a:p>
          <a:p>
            <a:pPr marL="0" indent="0" algn="l" rtl="0" eaLnBrk="1" hangingPunct="1">
              <a:buNone/>
            </a:pPr>
            <a:r>
              <a:rPr lang="en-US" sz="2800" dirty="0">
                <a:cs typeface="+mj-cs"/>
              </a:rPr>
              <a:t>	</a:t>
            </a:r>
            <a:r>
              <a:rPr lang="en-US" sz="2800" dirty="0" err="1">
                <a:cs typeface="+mj-cs"/>
              </a:rPr>
              <a:t>iUniverse</a:t>
            </a:r>
            <a:r>
              <a:rPr lang="en-US" sz="2800" dirty="0">
                <a:cs typeface="+mj-cs"/>
              </a:rPr>
              <a:t> Publishing, USA.</a:t>
            </a:r>
          </a:p>
          <a:p>
            <a:pPr algn="l" rtl="0" eaLnBrk="1" hangingPunct="1"/>
            <a:r>
              <a:rPr lang="en-US" sz="2800" dirty="0">
                <a:cs typeface="+mj-cs"/>
              </a:rPr>
              <a:t>Free downloads at personal blog:</a:t>
            </a:r>
          </a:p>
          <a:p>
            <a:pPr algn="ctr" rtl="0" eaLnBrk="1" hangingPunct="1">
              <a:buNone/>
            </a:pPr>
            <a:r>
              <a:rPr lang="en-US" sz="2800" b="1" dirty="0">
                <a:cs typeface="+mj-cs"/>
                <a:hlinkClick r:id="rId3"/>
              </a:rPr>
              <a:t>https://haimshore.wordpress.com</a:t>
            </a:r>
            <a:endParaRPr lang="en-US" sz="2800" b="1" dirty="0">
              <a:cs typeface="+mj-cs"/>
            </a:endParaRPr>
          </a:p>
          <a:p>
            <a:pPr algn="l" rtl="0" eaLnBrk="1" hangingPunct="1"/>
            <a:r>
              <a:rPr lang="en-US" sz="2800" dirty="0">
                <a:cs typeface="+mj-cs"/>
              </a:rPr>
              <a:t>Movie produced by Mr. Oren </a:t>
            </a:r>
            <a:r>
              <a:rPr lang="en-US" sz="2800" dirty="0" err="1">
                <a:cs typeface="+mj-cs"/>
              </a:rPr>
              <a:t>Evron</a:t>
            </a:r>
            <a:r>
              <a:rPr lang="en-US" sz="2800" dirty="0">
                <a:cs typeface="+mj-cs"/>
              </a:rPr>
              <a:t> </a:t>
            </a:r>
            <a:r>
              <a:rPr lang="en-US" sz="2800" i="1" dirty="0">
                <a:cs typeface="+mj-cs"/>
              </a:rPr>
              <a:t>et al.:</a:t>
            </a:r>
          </a:p>
          <a:p>
            <a:pPr marL="0" indent="0" algn="ctr" rtl="0" eaLnBrk="1" hangingPunct="1">
              <a:buNone/>
            </a:pPr>
            <a:r>
              <a:rPr lang="en-US" sz="2800" i="1" dirty="0">
                <a:cs typeface="+mj-cs"/>
              </a:rPr>
              <a:t> </a:t>
            </a:r>
            <a:r>
              <a:rPr lang="en-US" sz="2800" b="1" dirty="0">
                <a:cs typeface="+mj-cs"/>
              </a:rPr>
              <a:t>“The Torah – Math Unveils the Truth”</a:t>
            </a:r>
          </a:p>
          <a:p>
            <a:pPr marL="0" indent="0" algn="l" rtl="0" eaLnBrk="1" hangingPunct="1">
              <a:buNone/>
            </a:pPr>
            <a:r>
              <a:rPr lang="en-US" sz="2800" dirty="0">
                <a:cs typeface="+mj-cs"/>
              </a:rPr>
              <a:t>(Hebrew version (Dec. 2014); English shortened version with Hebrew subtitles (Jan. 2015).</a:t>
            </a:r>
          </a:p>
          <a:p>
            <a:pPr marL="0" indent="0" algn="l" rtl="0" eaLnBrk="1" hangingPunct="1">
              <a:buNone/>
            </a:pPr>
            <a:r>
              <a:rPr lang="en-US" sz="2800" dirty="0">
                <a:cs typeface="+mj-cs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79376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/>
              <a:t>מדידות טמפרטורה (ללא טעות מדידה)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060848"/>
            <a:ext cx="7488832" cy="435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208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מדידות טמפרטורה (עם טעות מדידה)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60848"/>
            <a:ext cx="7412502" cy="4302125"/>
          </a:xfrm>
        </p:spPr>
      </p:pic>
    </p:spTree>
    <p:extLst>
      <p:ext uri="{BB962C8B-B14F-4D97-AF65-F5344CB8AC3E}">
        <p14:creationId xmlns:p14="http://schemas.microsoft.com/office/powerpoint/2010/main" val="1478014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0080"/>
          </a:xfrm>
        </p:spPr>
        <p:txBody>
          <a:bodyPr/>
          <a:lstStyle/>
          <a:p>
            <a:pPr algn="ctr"/>
            <a:br>
              <a:rPr lang="he-IL" b="1" dirty="0"/>
            </a:br>
            <a:r>
              <a:rPr lang="he-IL" b="1" dirty="0"/>
              <a:t>שתי מסקנות כלליות: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he-IL" dirty="0"/>
              <a:t>אם זוגות של תצפיות "מסתדרות" על קו ישר (עולה או יורד) – שני הצירים מייצגים "אותו דבר", אם כי על פני סקלות שונות. </a:t>
            </a:r>
          </a:p>
          <a:p>
            <a:pPr marL="0" indent="0" algn="ctr">
              <a:buNone/>
            </a:pPr>
            <a:endParaRPr lang="he-IL" dirty="0"/>
          </a:p>
          <a:p>
            <a:pPr algn="ctr"/>
            <a:r>
              <a:rPr lang="he-IL" dirty="0"/>
              <a:t>ההחלטה אם הנקודות מייצגות קשר ליניארי אמיתי – באמצעות ניתוח סטטיסטי (רגרסיה ליניארית)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221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דוגמה 1: "ירח, ארץ, שמש"</a:t>
            </a:r>
            <a:endParaRPr lang="en-US" dirty="0"/>
          </a:p>
        </p:txBody>
      </p:sp>
      <p:graphicFrame>
        <p:nvGraphicFramePr>
          <p:cNvPr id="4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150554"/>
              </p:ext>
            </p:extLst>
          </p:nvPr>
        </p:nvGraphicFramePr>
        <p:xfrm>
          <a:off x="1259632" y="1988840"/>
          <a:ext cx="6188053" cy="4646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04" name="Graph" r:id="rId3" imgW="3931920" imgH="2953440" progId="STATISTICA.Graph">
                  <p:embed/>
                </p:oleObj>
              </mc:Choice>
              <mc:Fallback>
                <p:oleObj name="Graph" r:id="rId3" imgW="3931920" imgH="2953440" progId="STATISTICA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988840"/>
                        <a:ext cx="6188053" cy="46466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1952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דוגמה 2: "יום, ירח, שנה"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800" b="1" dirty="0"/>
              <a:t>התכונה הפיזיקלית:</a:t>
            </a:r>
            <a:r>
              <a:rPr lang="he-IL" sz="2800" dirty="0"/>
              <a:t> מחזוריות (1 הרץ=מחזור לשניה)</a:t>
            </a:r>
          </a:p>
          <a:p>
            <a:endParaRPr lang="he-IL" sz="2800" dirty="0"/>
          </a:p>
          <a:p>
            <a:pPr marL="0" indent="0">
              <a:buNone/>
            </a:pPr>
            <a:endParaRPr lang="en-US" sz="2800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659235"/>
              </p:ext>
            </p:extLst>
          </p:nvPr>
        </p:nvGraphicFramePr>
        <p:xfrm>
          <a:off x="1763688" y="2348880"/>
          <a:ext cx="5734050" cy="430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24" name="Graph" r:id="rId3" imgW="3934800" imgH="2953440" progId="STATISTICA.Graph">
                  <p:embed/>
                </p:oleObj>
              </mc:Choice>
              <mc:Fallback>
                <p:oleObj name="Graph" r:id="rId3" imgW="3934800" imgH="2953440" progId="STATISTICA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2348880"/>
                        <a:ext cx="5734050" cy="4302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443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79376"/>
          </a:xfrm>
        </p:spPr>
        <p:txBody>
          <a:bodyPr>
            <a:noAutofit/>
          </a:bodyPr>
          <a:lstStyle/>
          <a:p>
            <a:pPr algn="ctr"/>
            <a:r>
              <a:rPr lang="he-IL" sz="2800" dirty="0"/>
              <a:t>דוגמה שלישית: "קרח, מים, קיטור"</a:t>
            </a:r>
            <a:br>
              <a:rPr lang="he-IL" sz="2800" dirty="0"/>
            </a:br>
            <a:r>
              <a:rPr lang="he-IL" sz="2000" dirty="0"/>
              <a:t>התכונה הפיזיקלית: קבולת חום סגולי (ג'אול לק"ג למעלת קלוין)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844824"/>
            <a:ext cx="5544616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928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e-IL" dirty="0"/>
              <a:t>סימולציה ממוחשבת</a:t>
            </a:r>
            <a:br>
              <a:rPr lang="he-IL" dirty="0"/>
            </a:br>
            <a:r>
              <a:rPr lang="he-IL" dirty="0"/>
              <a:t>(דוגמה: "ירח, ארץ, שמש")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המדד לבדיקת קרבה לליניאריות:</a:t>
            </a:r>
          </a:p>
          <a:p>
            <a:pPr marL="0" indent="0" algn="ctr">
              <a:buNone/>
            </a:pPr>
            <a:endParaRPr lang="he-IL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780928"/>
            <a:ext cx="8412033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89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e-IL" dirty="0"/>
              <a:t>היסטוגרם של יחס השיפועים</a:t>
            </a:r>
            <a:br>
              <a:rPr lang="he-IL" dirty="0"/>
            </a:br>
            <a:r>
              <a:rPr lang="he-IL" dirty="0"/>
              <a:t>(דוגמה 1: "ירח, ארץ, שמש")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101413"/>
            <a:ext cx="5382344" cy="3265289"/>
          </a:xfrm>
        </p:spPr>
      </p:pic>
      <p:sp>
        <p:nvSpPr>
          <p:cNvPr id="5" name="TextBox 4"/>
          <p:cNvSpPr txBox="1"/>
          <p:nvPr/>
        </p:nvSpPr>
        <p:spPr>
          <a:xfrm>
            <a:off x="2267744" y="5589240"/>
            <a:ext cx="5882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e-IL" dirty="0"/>
              <a:t>ממוצע: 0.775- ;  סטיית תקן: 98.3 (גודל מדגם: </a:t>
            </a:r>
            <a:r>
              <a:rPr lang="en-US" dirty="0"/>
              <a:t>N</a:t>
            </a:r>
            <a:r>
              <a:rPr lang="he-IL" dirty="0"/>
              <a:t>=5000) . </a:t>
            </a:r>
          </a:p>
          <a:p>
            <a:pPr>
              <a:lnSpc>
                <a:spcPct val="150000"/>
              </a:lnSpc>
            </a:pPr>
            <a:r>
              <a:rPr lang="he-IL" dirty="0"/>
              <a:t>ההסתברות שהתוצאה בפועל תתקבל במקרה: 0.00203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296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Creation: Three Time-Scales 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/>
          </a:p>
        </p:txBody>
      </p:sp>
      <p:sp>
        <p:nvSpPr>
          <p:cNvPr id="133124" name="Text Box 629"/>
          <p:cNvSpPr txBox="1">
            <a:spLocks noChangeArrowheads="1"/>
          </p:cNvSpPr>
          <p:nvPr/>
        </p:nvSpPr>
        <p:spPr bwMode="auto">
          <a:xfrm>
            <a:off x="900113" y="1844675"/>
            <a:ext cx="7200900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endParaRPr lang="en-US" dirty="0"/>
          </a:p>
          <a:p>
            <a:pPr algn="l" rtl="0">
              <a:spcBef>
                <a:spcPct val="50000"/>
              </a:spcBef>
              <a:buFontTx/>
              <a:buChar char="•"/>
            </a:pPr>
            <a:r>
              <a:rPr lang="en-US" sz="2400" dirty="0"/>
              <a:t> Genesis Creation Story (expressed in </a:t>
            </a:r>
            <a:r>
              <a:rPr lang="en-US" sz="2400" dirty="0">
                <a:latin typeface="Arial" charset="0"/>
              </a:rPr>
              <a:t>“</a:t>
            </a:r>
            <a:r>
              <a:rPr lang="en-US" sz="2400" dirty="0"/>
              <a:t>Days</a:t>
            </a:r>
            <a:r>
              <a:rPr lang="en-US" sz="2400" dirty="0">
                <a:latin typeface="Arial" charset="0"/>
              </a:rPr>
              <a:t>”</a:t>
            </a:r>
            <a:r>
              <a:rPr lang="en-US" sz="2400" dirty="0"/>
              <a:t>)</a:t>
            </a:r>
          </a:p>
          <a:p>
            <a:pPr algn="l" rtl="0">
              <a:spcBef>
                <a:spcPct val="50000"/>
              </a:spcBef>
            </a:pPr>
            <a:endParaRPr lang="en-US" sz="2400" dirty="0"/>
          </a:p>
          <a:p>
            <a:pPr algn="l" rtl="0">
              <a:spcBef>
                <a:spcPct val="50000"/>
              </a:spcBef>
              <a:buFontTx/>
              <a:buChar char="•"/>
            </a:pPr>
            <a:r>
              <a:rPr lang="en-US" sz="2400" dirty="0"/>
              <a:t> Jewish History of Mankind (expressed in 10</a:t>
            </a:r>
            <a:r>
              <a:rPr lang="en-US" sz="2400" baseline="30000" dirty="0"/>
              <a:t>3</a:t>
            </a:r>
            <a:r>
              <a:rPr lang="en-US" sz="2400" dirty="0"/>
              <a:t> years) </a:t>
            </a:r>
          </a:p>
          <a:p>
            <a:pPr algn="l" rtl="0">
              <a:spcBef>
                <a:spcPct val="50000"/>
              </a:spcBef>
              <a:buFontTx/>
              <a:buChar char="•"/>
            </a:pPr>
            <a:endParaRPr lang="en-US" sz="2400" dirty="0"/>
          </a:p>
          <a:p>
            <a:pPr algn="l" rtl="0">
              <a:spcBef>
                <a:spcPct val="50000"/>
              </a:spcBef>
              <a:buFontTx/>
              <a:buChar char="•"/>
            </a:pPr>
            <a:r>
              <a:rPr lang="en-US" sz="2400" dirty="0"/>
              <a:t> Scientific Time Scale (expressed in </a:t>
            </a:r>
            <a:r>
              <a:rPr lang="en-US" sz="2400" dirty="0" err="1"/>
              <a:t>Gyrs</a:t>
            </a:r>
            <a:r>
              <a:rPr lang="en-US" sz="2400" dirty="0"/>
              <a:t> (</a:t>
            </a:r>
            <a:r>
              <a:rPr lang="en-US" sz="2400" dirty="0" err="1"/>
              <a:t>giga</a:t>
            </a:r>
            <a:r>
              <a:rPr lang="en-US" sz="2400" dirty="0"/>
              <a:t>-years), 				where </a:t>
            </a:r>
            <a:r>
              <a:rPr lang="en-US" sz="2400" dirty="0" err="1"/>
              <a:t>giga</a:t>
            </a:r>
            <a:r>
              <a:rPr lang="en-US" sz="2400" dirty="0"/>
              <a:t> means 10</a:t>
            </a:r>
            <a:r>
              <a:rPr lang="en-US" sz="2400" baseline="30000" dirty="0"/>
              <a:t>9</a:t>
            </a:r>
            <a:r>
              <a:rPr lang="en-US" sz="2400" dirty="0"/>
              <a:t>) </a:t>
            </a:r>
          </a:p>
          <a:p>
            <a:pPr algn="l" rtl="0">
              <a:spcBef>
                <a:spcPct val="50000"/>
              </a:spcBef>
            </a:pPr>
            <a:r>
              <a:rPr lang="en-US" sz="2400" dirty="0"/>
              <a:t> </a:t>
            </a:r>
            <a:r>
              <a:rPr lang="en-US" sz="2400" b="1" dirty="0"/>
              <a:t>Comment:</a:t>
            </a:r>
            <a:r>
              <a:rPr lang="en-US" sz="2400" dirty="0"/>
              <a:t> In this presentation we deal only with first and last scales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908050"/>
            <a:ext cx="8229600" cy="735013"/>
          </a:xfrm>
        </p:spPr>
        <p:txBody>
          <a:bodyPr/>
          <a:lstStyle/>
          <a:p>
            <a:pPr eaLnBrk="1" hangingPunct="1"/>
            <a:r>
              <a:rPr lang="en-US" sz="3600" dirty="0"/>
              <a:t>Defining Six Events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29138"/>
          </a:xfrm>
        </p:spPr>
        <p:txBody>
          <a:bodyPr/>
          <a:lstStyle/>
          <a:p>
            <a:pPr eaLnBrk="1" hangingPunct="1"/>
            <a:r>
              <a:rPr lang="en-US" b="1" dirty="0"/>
              <a:t>Event 1:</a:t>
            </a:r>
            <a:r>
              <a:rPr lang="en-US" dirty="0"/>
              <a:t> Creation of Light (Day 1)</a:t>
            </a:r>
          </a:p>
          <a:p>
            <a:pPr eaLnBrk="1" hangingPunct="1"/>
            <a:r>
              <a:rPr lang="en-US" b="1" dirty="0"/>
              <a:t>Event 2:</a:t>
            </a:r>
            <a:r>
              <a:rPr lang="en-US" dirty="0"/>
              <a:t> Creation of </a:t>
            </a:r>
            <a:r>
              <a:rPr lang="en-US" dirty="0">
                <a:latin typeface="Arial" charset="0"/>
              </a:rPr>
              <a:t>“</a:t>
            </a:r>
            <a:r>
              <a:rPr lang="en-US" dirty="0"/>
              <a:t>Sky</a:t>
            </a:r>
            <a:r>
              <a:rPr lang="en-US" dirty="0">
                <a:latin typeface="Arial" charset="0"/>
              </a:rPr>
              <a:t>” (Day 2)</a:t>
            </a:r>
            <a:endParaRPr lang="en-US" dirty="0"/>
          </a:p>
          <a:p>
            <a:pPr eaLnBrk="1" hangingPunct="1"/>
            <a:r>
              <a:rPr lang="en-US" b="1" dirty="0"/>
              <a:t>Event 3:</a:t>
            </a:r>
            <a:r>
              <a:rPr lang="en-US" dirty="0"/>
              <a:t> Creation of Sun (Day 4)</a:t>
            </a:r>
          </a:p>
          <a:p>
            <a:pPr eaLnBrk="1" hangingPunct="1"/>
            <a:r>
              <a:rPr lang="en-US" b="1" dirty="0"/>
              <a:t>Event 4:</a:t>
            </a:r>
            <a:r>
              <a:rPr lang="en-US" dirty="0"/>
              <a:t> Creation of Moon (Day 4)</a:t>
            </a:r>
          </a:p>
          <a:p>
            <a:pPr eaLnBrk="1" hangingPunct="1"/>
            <a:r>
              <a:rPr lang="en-US" b="1" dirty="0"/>
              <a:t>Event 5:</a:t>
            </a:r>
            <a:r>
              <a:rPr lang="en-US" dirty="0"/>
              <a:t> Creation of Life (</a:t>
            </a:r>
            <a:r>
              <a:rPr lang="en-US" b="1" dirty="0"/>
              <a:t>after</a:t>
            </a:r>
            <a:r>
              <a:rPr lang="en-US" dirty="0"/>
              <a:t> Event 3; Day 5)</a:t>
            </a:r>
          </a:p>
          <a:p>
            <a:pPr eaLnBrk="1" hangingPunct="1"/>
            <a:r>
              <a:rPr lang="en-US" b="1" dirty="0"/>
              <a:t>Event 6:</a:t>
            </a:r>
            <a:r>
              <a:rPr lang="en-US" dirty="0"/>
              <a:t> Creation of Mankind (Adam and his Madame; Day 6)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 = 6</a:t>
            </a:r>
          </a:p>
        </p:txBody>
      </p:sp>
      <p:pic>
        <p:nvPicPr>
          <p:cNvPr id="146435" name="Picture 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03388" y="1828800"/>
            <a:ext cx="5735637" cy="4302125"/>
          </a:xfr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Statistical Results (N=6)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For N=6, linear regression analysis yields linear correlation of 0.9963 and adjusted R</a:t>
            </a:r>
            <a:r>
              <a:rPr lang="en-US" baseline="30000"/>
              <a:t>2</a:t>
            </a:r>
            <a:r>
              <a:rPr lang="en-US"/>
              <a:t> of 0.9907. For 1 and 4 degrees of freedom, the sample F-ratio value is 534.8, which is statistically significant with:</a:t>
            </a:r>
          </a:p>
          <a:p>
            <a:pPr eaLnBrk="1" hangingPunct="1">
              <a:buFont typeface="Wingdings" pitchFamily="2" charset="2"/>
              <a:buNone/>
            </a:pPr>
            <a:endParaRPr lang="en-US"/>
          </a:p>
          <a:p>
            <a:pPr algn="ctr" eaLnBrk="1" hangingPunct="1">
              <a:buFont typeface="Wingdings" pitchFamily="2" charset="2"/>
              <a:buNone/>
            </a:pPr>
            <a:r>
              <a:rPr lang="en-US"/>
              <a:t> </a:t>
            </a:r>
            <a:r>
              <a:rPr lang="en-US" sz="4400" b="1"/>
              <a:t>p&lt;0.000021</a:t>
            </a:r>
            <a:r>
              <a:rPr lang="en-US"/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Statistical Results </a:t>
            </a:r>
            <a:r>
              <a:rPr lang="en-US" sz="4000">
                <a:latin typeface="Arial" charset="0"/>
              </a:rPr>
              <a:t>–</a:t>
            </a:r>
            <a:r>
              <a:rPr lang="en-US" sz="4000"/>
              <a:t> Reduced Sample (N=4)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We eliminate 2 somewhat less reliable observations: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/>
              <a:t>	Event 2 </a:t>
            </a:r>
            <a:r>
              <a:rPr lang="en-US">
                <a:latin typeface="Arial" charset="0"/>
              </a:rPr>
              <a:t>–</a:t>
            </a:r>
            <a:r>
              <a:rPr lang="en-US"/>
              <a:t> Dating of age of large-scale celestial structures;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/>
              <a:t>	Event 5 </a:t>
            </a:r>
            <a:r>
              <a:rPr lang="en-US">
                <a:latin typeface="Arial" charset="0"/>
              </a:rPr>
              <a:t>–</a:t>
            </a:r>
            <a:r>
              <a:rPr lang="en-US"/>
              <a:t> Dating of first signs of life of multi-cellular and sexually-reproducing life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229600" cy="1095375"/>
          </a:xfrm>
        </p:spPr>
        <p:txBody>
          <a:bodyPr/>
          <a:lstStyle/>
          <a:p>
            <a:pPr eaLnBrk="1" hangingPunct="1"/>
            <a:r>
              <a:rPr lang="en-US" sz="4000" dirty="0"/>
              <a:t>N = 4</a:t>
            </a:r>
            <a:br>
              <a:rPr lang="en-US" sz="4000" dirty="0"/>
            </a:br>
            <a:r>
              <a:rPr lang="en-US" sz="4000" dirty="0"/>
              <a:t>(light, sun, moon, Adam)</a:t>
            </a:r>
          </a:p>
        </p:txBody>
      </p:sp>
      <p:graphicFrame>
        <p:nvGraphicFramePr>
          <p:cNvPr id="9218" name="Object 5"/>
          <p:cNvGraphicFramePr>
            <a:graphicFrameLocks noGrp="1" noChangeAspect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594623134"/>
              </p:ext>
            </p:extLst>
          </p:nvPr>
        </p:nvGraphicFramePr>
        <p:xfrm>
          <a:off x="1547664" y="1988840"/>
          <a:ext cx="5976069" cy="4482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7" name="Graph" r:id="rId4" imgW="5943600" imgH="4457880" progId="STATISTICA.Graph">
                  <p:embed/>
                </p:oleObj>
              </mc:Choice>
              <mc:Fallback>
                <p:oleObj name="Graph" r:id="rId4" imgW="5943600" imgH="4457880" progId="STATISTICA.Graph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1988840"/>
                        <a:ext cx="5976069" cy="448205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Statistical Results (N=4)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For N=4, we obtain linear correlation of 0.9998 and adjusted R</a:t>
            </a:r>
            <a:r>
              <a:rPr lang="en-US" baseline="30000"/>
              <a:t>2</a:t>
            </a:r>
            <a:r>
              <a:rPr lang="en-US"/>
              <a:t> of 0.9995. For 1 and 2 degrees of freedom, the sample F-ratio value is 6064.8 with:</a:t>
            </a:r>
          </a:p>
          <a:p>
            <a:pPr eaLnBrk="1" hangingPunct="1"/>
            <a:endParaRPr lang="en-US"/>
          </a:p>
          <a:p>
            <a:pPr algn="ctr" eaLnBrk="1" hangingPunct="1">
              <a:buFont typeface="Wingdings" pitchFamily="2" charset="2"/>
              <a:buNone/>
            </a:pPr>
            <a:r>
              <a:rPr lang="en-US"/>
              <a:t> </a:t>
            </a:r>
            <a:r>
              <a:rPr lang="en-US" sz="4400" b="1"/>
              <a:t>p&lt;0.000165</a:t>
            </a:r>
            <a:r>
              <a:rPr lang="en-US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pitchFamily="34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2276</TotalTime>
  <Words>708</Words>
  <Application>Microsoft Office PowerPoint</Application>
  <PresentationFormat>On-screen Show (4:3)</PresentationFormat>
  <Paragraphs>90</Paragraphs>
  <Slides>21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Times New Roman</vt:lpstr>
      <vt:lpstr>Wingdings</vt:lpstr>
      <vt:lpstr>Quadrant</vt:lpstr>
      <vt:lpstr>3_Quadrant</vt:lpstr>
      <vt:lpstr>Graph</vt:lpstr>
      <vt:lpstr> היש קשר בין ערכים מספריים של מלים בשפת הקודש והמציאות הפיזית?</vt:lpstr>
      <vt:lpstr>"הצהרות" על הקשר בין לשון הקודש והמציאות הפיזית</vt:lpstr>
      <vt:lpstr>דוגמאות מעשיות (חלקן ממקורותינו)</vt:lpstr>
      <vt:lpstr>דוגמאות מעשיות ממקורותינו  (המשך)</vt:lpstr>
      <vt:lpstr>PowerPoint Presentation</vt:lpstr>
      <vt:lpstr>  מקורות לדוגמאות שיובאו בהרצאה: </vt:lpstr>
      <vt:lpstr>מדידות טמפרטורה (ללא טעות מדידה)</vt:lpstr>
      <vt:lpstr>מדידות טמפרטורה (עם טעות מדידה)</vt:lpstr>
      <vt:lpstr> שתי מסקנות כלליות: </vt:lpstr>
      <vt:lpstr>דוגמה 1: "ירח, ארץ, שמש"</vt:lpstr>
      <vt:lpstr>דוגמה 2: "יום, ירח, שנה"</vt:lpstr>
      <vt:lpstr>דוגמה שלישית: "קרח, מים, קיטור" התכונה הפיזיקלית: קבולת חום סגולי (ג'אול לק"ג למעלת קלוין)</vt:lpstr>
      <vt:lpstr>סימולציה ממוחשבת (דוגמה: "ירח, ארץ, שמש")</vt:lpstr>
      <vt:lpstr>היסטוגרם של יחס השיפועים (דוגמה 1: "ירח, ארץ, שמש")</vt:lpstr>
      <vt:lpstr>Creation: Three Time-Scales </vt:lpstr>
      <vt:lpstr>Defining Six Events</vt:lpstr>
      <vt:lpstr>N = 6</vt:lpstr>
      <vt:lpstr>Statistical Results (N=6)</vt:lpstr>
      <vt:lpstr>Statistical Results – Reduced Sample (N=4)</vt:lpstr>
      <vt:lpstr>N = 4 (light, sun, moon, Adam)</vt:lpstr>
      <vt:lpstr>Statistical Results (N=4)</vt:lpstr>
    </vt:vector>
  </TitlesOfParts>
  <Company>bgu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Evaluation Process</dc:title>
  <dc:creator>shor</dc:creator>
  <cp:lastModifiedBy>Haim Shore</cp:lastModifiedBy>
  <cp:revision>218</cp:revision>
  <dcterms:created xsi:type="dcterms:W3CDTF">2004-06-01T06:26:50Z</dcterms:created>
  <dcterms:modified xsi:type="dcterms:W3CDTF">2016-07-01T05:26:23Z</dcterms:modified>
</cp:coreProperties>
</file>